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321" r:id="rId2"/>
    <p:sldId id="347" r:id="rId3"/>
    <p:sldId id="426" r:id="rId4"/>
    <p:sldId id="371" r:id="rId5"/>
    <p:sldId id="427" r:id="rId6"/>
    <p:sldId id="360" r:id="rId7"/>
    <p:sldId id="356" r:id="rId8"/>
    <p:sldId id="435" r:id="rId9"/>
    <p:sldId id="445" r:id="rId10"/>
    <p:sldId id="376" r:id="rId11"/>
    <p:sldId id="407" r:id="rId12"/>
    <p:sldId id="391" r:id="rId13"/>
    <p:sldId id="423" r:id="rId14"/>
    <p:sldId id="398" r:id="rId15"/>
    <p:sldId id="437" r:id="rId16"/>
    <p:sldId id="354" r:id="rId17"/>
    <p:sldId id="355" r:id="rId18"/>
    <p:sldId id="353" r:id="rId19"/>
    <p:sldId id="357" r:id="rId20"/>
    <p:sldId id="363" r:id="rId21"/>
    <p:sldId id="364" r:id="rId22"/>
    <p:sldId id="384" r:id="rId23"/>
    <p:sldId id="400" r:id="rId24"/>
    <p:sldId id="433" r:id="rId25"/>
    <p:sldId id="365" r:id="rId26"/>
    <p:sldId id="381" r:id="rId27"/>
    <p:sldId id="383" r:id="rId28"/>
    <p:sldId id="416" r:id="rId29"/>
    <p:sldId id="385" r:id="rId30"/>
    <p:sldId id="386" r:id="rId31"/>
    <p:sldId id="446" r:id="rId32"/>
    <p:sldId id="410" r:id="rId33"/>
    <p:sldId id="418" r:id="rId34"/>
    <p:sldId id="412" r:id="rId35"/>
    <p:sldId id="411" r:id="rId36"/>
    <p:sldId id="419" r:id="rId37"/>
    <p:sldId id="413" r:id="rId38"/>
    <p:sldId id="415" r:id="rId39"/>
    <p:sldId id="420" r:id="rId40"/>
    <p:sldId id="401" r:id="rId41"/>
    <p:sldId id="417" r:id="rId42"/>
    <p:sldId id="438" r:id="rId43"/>
    <p:sldId id="443" r:id="rId44"/>
    <p:sldId id="414" r:id="rId45"/>
    <p:sldId id="405" r:id="rId46"/>
    <p:sldId id="406" r:id="rId47"/>
    <p:sldId id="441" r:id="rId48"/>
    <p:sldId id="387" r:id="rId49"/>
    <p:sldId id="373" r:id="rId50"/>
    <p:sldId id="399" r:id="rId51"/>
    <p:sldId id="393" r:id="rId52"/>
    <p:sldId id="397" r:id="rId53"/>
    <p:sldId id="394" r:id="rId54"/>
    <p:sldId id="395" r:id="rId55"/>
    <p:sldId id="444" r:id="rId56"/>
    <p:sldId id="429" r:id="rId57"/>
    <p:sldId id="432" r:id="rId58"/>
    <p:sldId id="447" r:id="rId59"/>
    <p:sldId id="431" r:id="rId60"/>
  </p:sldIdLst>
  <p:sldSz cx="18288000" cy="10285413"/>
  <p:notesSz cx="6858000" cy="9144000"/>
  <p:defaultTextStyle>
    <a:defPPr>
      <a:defRPr lang="en-US"/>
    </a:defPPr>
    <a:lvl1pPr marL="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239" userDrawn="1">
          <p15:clr>
            <a:srgbClr val="A4A3A4"/>
          </p15:clr>
        </p15:guide>
        <p15:guide id="4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2F32"/>
    <a:srgbClr val="B40001"/>
    <a:srgbClr val="B21834"/>
    <a:srgbClr val="1C225F"/>
    <a:srgbClr val="311C65"/>
    <a:srgbClr val="00AEEA"/>
    <a:srgbClr val="93272D"/>
    <a:srgbClr val="2BA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6733"/>
  </p:normalViewPr>
  <p:slideViewPr>
    <p:cSldViewPr snapToGrid="0" snapToObjects="1" showGuides="1">
      <p:cViewPr varScale="1">
        <p:scale>
          <a:sx n="56" d="100"/>
          <a:sy n="56" d="100"/>
        </p:scale>
        <p:origin x="331" y="62"/>
      </p:cViewPr>
      <p:guideLst>
        <p:guide orient="horz" pos="3239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0182C-99DD-334E-83CF-82E3F525ED14}" type="datetimeFigureOut">
              <a:rPr lang="pl-PL" smtClean="0"/>
              <a:t>19.10.2018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A277D-F139-6F4B-8E80-1A777A19882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5934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285"/>
            <a:ext cx="13716000" cy="3580847"/>
          </a:xfrm>
        </p:spPr>
        <p:txBody>
          <a:bodyPr anchor="b"/>
          <a:lstStyle>
            <a:lvl1pPr algn="ctr">
              <a:defRPr sz="8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709" indent="0" algn="ctr">
              <a:buNone/>
              <a:defRPr sz="3000"/>
            </a:lvl2pPr>
            <a:lvl3pPr marL="1371417" indent="0" algn="ctr">
              <a:buNone/>
              <a:defRPr sz="2700"/>
            </a:lvl3pPr>
            <a:lvl4pPr marL="2057126" indent="0" algn="ctr">
              <a:buNone/>
              <a:defRPr sz="2400"/>
            </a:lvl4pPr>
            <a:lvl5pPr marL="2742834" indent="0" algn="ctr">
              <a:buNone/>
              <a:defRPr sz="2400"/>
            </a:lvl5pPr>
            <a:lvl6pPr marL="3428543" indent="0" algn="ctr">
              <a:buNone/>
              <a:defRPr sz="2400"/>
            </a:lvl6pPr>
            <a:lvl7pPr marL="4114251" indent="0" algn="ctr">
              <a:buNone/>
              <a:defRPr sz="2400"/>
            </a:lvl7pPr>
            <a:lvl8pPr marL="4799960" indent="0" algn="ctr">
              <a:buNone/>
              <a:defRPr sz="2400"/>
            </a:lvl8pPr>
            <a:lvl9pPr marL="5485668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03"/>
            <a:ext cx="3943350" cy="87164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03"/>
            <a:ext cx="11601450" cy="8716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212"/>
            <a:ext cx="15773400" cy="4278445"/>
          </a:xfrm>
        </p:spPr>
        <p:txBody>
          <a:bodyPr anchor="b"/>
          <a:lstStyle>
            <a:lvl1pPr>
              <a:defRPr sz="8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3133"/>
            <a:ext cx="15773400" cy="2249933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709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015"/>
            <a:ext cx="7772400" cy="652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015"/>
            <a:ext cx="7772400" cy="652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04"/>
            <a:ext cx="15773400" cy="19880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356"/>
            <a:ext cx="7736681" cy="1235677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033"/>
            <a:ext cx="7736681" cy="55260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356"/>
            <a:ext cx="7774782" cy="1235677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033"/>
            <a:ext cx="7774782" cy="55260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694"/>
            <a:ext cx="5898356" cy="2399930"/>
          </a:xfrm>
        </p:spPr>
        <p:txBody>
          <a:bodyPr anchor="b"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0910"/>
            <a:ext cx="9258300" cy="7309310"/>
          </a:xfrm>
        </p:spPr>
        <p:txBody>
          <a:bodyPr/>
          <a:lstStyle>
            <a:lvl1pPr>
              <a:defRPr sz="4799"/>
            </a:lvl1pPr>
            <a:lvl2pPr>
              <a:defRPr sz="4199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5624"/>
            <a:ext cx="5898356" cy="5716500"/>
          </a:xfrm>
        </p:spPr>
        <p:txBody>
          <a:bodyPr/>
          <a:lstStyle>
            <a:lvl1pPr marL="0" indent="0">
              <a:buNone/>
              <a:defRPr sz="2400"/>
            </a:lvl1pPr>
            <a:lvl2pPr marL="685709" indent="0">
              <a:buNone/>
              <a:defRPr sz="2100"/>
            </a:lvl2pPr>
            <a:lvl3pPr marL="1371417" indent="0">
              <a:buNone/>
              <a:defRPr sz="1800"/>
            </a:lvl3pPr>
            <a:lvl4pPr marL="2057126" indent="0">
              <a:buNone/>
              <a:defRPr sz="1500"/>
            </a:lvl4pPr>
            <a:lvl5pPr marL="2742834" indent="0">
              <a:buNone/>
              <a:defRPr sz="1500"/>
            </a:lvl5pPr>
            <a:lvl6pPr marL="3428543" indent="0">
              <a:buNone/>
              <a:defRPr sz="1500"/>
            </a:lvl6pPr>
            <a:lvl7pPr marL="4114251" indent="0">
              <a:buNone/>
              <a:defRPr sz="1500"/>
            </a:lvl7pPr>
            <a:lvl8pPr marL="4799960" indent="0">
              <a:buNone/>
              <a:defRPr sz="1500"/>
            </a:lvl8pPr>
            <a:lvl9pPr marL="548566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694"/>
            <a:ext cx="5898356" cy="2399930"/>
          </a:xfrm>
        </p:spPr>
        <p:txBody>
          <a:bodyPr anchor="b"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0910"/>
            <a:ext cx="9258300" cy="7309310"/>
          </a:xfrm>
        </p:spPr>
        <p:txBody>
          <a:bodyPr anchor="t"/>
          <a:lstStyle>
            <a:lvl1pPr marL="0" indent="0">
              <a:buNone/>
              <a:defRPr sz="4799"/>
            </a:lvl1pPr>
            <a:lvl2pPr marL="685709" indent="0">
              <a:buNone/>
              <a:defRPr sz="4199"/>
            </a:lvl2pPr>
            <a:lvl3pPr marL="1371417" indent="0">
              <a:buNone/>
              <a:defRPr sz="3600"/>
            </a:lvl3pPr>
            <a:lvl4pPr marL="2057126" indent="0">
              <a:buNone/>
              <a:defRPr sz="3000"/>
            </a:lvl4pPr>
            <a:lvl5pPr marL="2742834" indent="0">
              <a:buNone/>
              <a:defRPr sz="3000"/>
            </a:lvl5pPr>
            <a:lvl6pPr marL="3428543" indent="0">
              <a:buNone/>
              <a:defRPr sz="3000"/>
            </a:lvl6pPr>
            <a:lvl7pPr marL="4114251" indent="0">
              <a:buNone/>
              <a:defRPr sz="3000"/>
            </a:lvl7pPr>
            <a:lvl8pPr marL="4799960" indent="0">
              <a:buNone/>
              <a:defRPr sz="3000"/>
            </a:lvl8pPr>
            <a:lvl9pPr marL="5485668" indent="0">
              <a:buNone/>
              <a:defRPr sz="3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5624"/>
            <a:ext cx="5898356" cy="5716500"/>
          </a:xfrm>
        </p:spPr>
        <p:txBody>
          <a:bodyPr/>
          <a:lstStyle>
            <a:lvl1pPr marL="0" indent="0">
              <a:buNone/>
              <a:defRPr sz="2400"/>
            </a:lvl1pPr>
            <a:lvl2pPr marL="685709" indent="0">
              <a:buNone/>
              <a:defRPr sz="2100"/>
            </a:lvl2pPr>
            <a:lvl3pPr marL="1371417" indent="0">
              <a:buNone/>
              <a:defRPr sz="1800"/>
            </a:lvl3pPr>
            <a:lvl4pPr marL="2057126" indent="0">
              <a:buNone/>
              <a:defRPr sz="1500"/>
            </a:lvl4pPr>
            <a:lvl5pPr marL="2742834" indent="0">
              <a:buNone/>
              <a:defRPr sz="1500"/>
            </a:lvl5pPr>
            <a:lvl6pPr marL="3428543" indent="0">
              <a:buNone/>
              <a:defRPr sz="1500"/>
            </a:lvl6pPr>
            <a:lvl7pPr marL="4114251" indent="0">
              <a:buNone/>
              <a:defRPr sz="1500"/>
            </a:lvl7pPr>
            <a:lvl8pPr marL="4799960" indent="0">
              <a:buNone/>
              <a:defRPr sz="1500"/>
            </a:lvl8pPr>
            <a:lvl9pPr marL="548566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04"/>
            <a:ext cx="15773400" cy="1988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015"/>
            <a:ext cx="15773400" cy="652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C97CF-EED7-C84D-9929-A582D27EDD40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5ED15-79AF-B249-9BD7-D44D5457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6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4" indent="-342854" algn="l" defTabSz="1371417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dos.csail.mit.edu/~petar/papers/maymounkov-kademlia-lncs.pdf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VitalikButerin/exploring-elliptic-curve-pairings-c73c1864e627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hackernoon.com/what-is-the-math-behind-elliptic-curve-cryptography-f61b25253da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ecg.org/sec1-v2.pdf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eccak.team/keccak_specs_summary.htm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0" y="741681"/>
            <a:ext cx="3799333" cy="1463040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312" y="-3076538"/>
            <a:ext cx="20951687" cy="13966598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711" y="862938"/>
            <a:ext cx="4025348" cy="2683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64E29-AE0C-4DE5-839D-FC0875E2F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4750" y="2638907"/>
            <a:ext cx="209550" cy="180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C09677-CC08-4BA6-8A0F-28BCA3DA2298}"/>
              </a:ext>
            </a:extLst>
          </p:cNvPr>
          <p:cNvSpPr txBox="1"/>
          <p:nvPr/>
        </p:nvSpPr>
        <p:spPr>
          <a:xfrm>
            <a:off x="695715" y="1773327"/>
            <a:ext cx="75488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Asap" panose="020F0504030102060203" pitchFamily="34" charset="0"/>
                <a:ea typeface="Rubik" charset="0"/>
                <a:cs typeface="Rubik" charset="0"/>
              </a:rPr>
              <a:t>TOMASZ KAJETAN STAŃCZAK</a:t>
            </a:r>
          </a:p>
          <a:p>
            <a:r>
              <a:rPr lang="pl-PL" sz="4000" b="1" dirty="0">
                <a:solidFill>
                  <a:schemeClr val="bg1"/>
                </a:solidFill>
                <a:latin typeface="Asap" panose="020F0504030102060203" pitchFamily="34" charset="0"/>
                <a:ea typeface="Rubik" charset="0"/>
                <a:cs typeface="Rubik" charset="0"/>
              </a:rPr>
              <a:t>TKSTANCZAK@NETHERMIND.IO</a:t>
            </a:r>
            <a:endParaRPr lang="en-GB" sz="4000" b="1" dirty="0">
              <a:solidFill>
                <a:schemeClr val="bg1"/>
              </a:solidFill>
              <a:latin typeface="Asap" panose="020F0504030102060203" pitchFamily="34" charset="0"/>
              <a:ea typeface="Rubik" charset="0"/>
              <a:cs typeface="Rubi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607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qph.fs.quoracdn.net/main-qimg-b0cdca35512387fd2cb4a353fb5d223e">
            <a:extLst>
              <a:ext uri="{FF2B5EF4-FFF2-40B4-BE49-F238E27FC236}">
                <a16:creationId xmlns:a16="http://schemas.microsoft.com/office/drawing/2014/main" id="{6EDBFD87-D7BF-453E-9775-FF9D83FF2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847" y="128005"/>
            <a:ext cx="8036780" cy="835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5474" y="1626152"/>
            <a:ext cx="13716000" cy="3580847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blockchain : block tree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reorganization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8B2FC-76C8-4250-9B15-54F20387A1E2}"/>
              </a:ext>
            </a:extLst>
          </p:cNvPr>
          <p:cNvSpPr/>
          <p:nvPr/>
        </p:nvSpPr>
        <p:spPr>
          <a:xfrm>
            <a:off x="10323252" y="8828882"/>
            <a:ext cx="7260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>
                <a:solidFill>
                  <a:srgbClr val="333333"/>
                </a:solidFill>
                <a:latin typeface="q_serif"/>
              </a:rPr>
              <a:t>img src</a:t>
            </a:r>
            <a:br>
              <a:rPr lang="en-US" sz="1200" dirty="0">
                <a:solidFill>
                  <a:srgbClr val="333333"/>
                </a:solidFill>
                <a:latin typeface="q_serif"/>
              </a:rPr>
            </a:br>
            <a:r>
              <a:rPr lang="en-US" sz="1200" u="sng" dirty="0" err="1">
                <a:solidFill>
                  <a:srgbClr val="333333"/>
                </a:solidFill>
                <a:latin typeface="q_serif"/>
              </a:rPr>
              <a:t>Andrii</a:t>
            </a:r>
            <a:r>
              <a:rPr lang="en-US" sz="1200" u="sng" dirty="0">
                <a:solidFill>
                  <a:srgbClr val="333333"/>
                </a:solidFill>
                <a:latin typeface="q_serif"/>
              </a:rPr>
              <a:t> </a:t>
            </a:r>
            <a:r>
              <a:rPr lang="en-US" sz="1200" u="sng" dirty="0" err="1">
                <a:solidFill>
                  <a:srgbClr val="333333"/>
                </a:solidFill>
                <a:latin typeface="q_serif"/>
              </a:rPr>
              <a:t>Shekhirev</a:t>
            </a:r>
            <a:r>
              <a:rPr lang="en-US" sz="1200" dirty="0">
                <a:solidFill>
                  <a:srgbClr val="333333"/>
                </a:solidFill>
                <a:latin typeface="q_serif"/>
              </a:rPr>
              <a:t>, MSc Finance, Stockholm School of Economics (2011)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50439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discovery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nodeID : kademlia : v5</a:t>
            </a:r>
          </a:p>
          <a:p>
            <a:r>
              <a:rPr lang="en-GB" sz="3200" dirty="0">
                <a:latin typeface="Asap" panose="020F0504030102060203" pitchFamily="34" charset="0"/>
                <a:hlinkClick r:id="rId6"/>
              </a:rPr>
              <a:t>https://pdos.csail.mit.edu/~petar/papers/maymounkov-kademlia-lncs.pdf</a:t>
            </a:r>
            <a:endParaRPr lang="en-GB" sz="3200" dirty="0">
              <a:latin typeface="Asap" panose="020F0504030102060203" pitchFamily="34" charset="0"/>
            </a:endParaRPr>
          </a:p>
          <a:p>
            <a:endParaRPr lang="en-GB" sz="3200" dirty="0">
              <a:latin typeface="Asap" panose="020F05040301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78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4905" y="386719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8" y="2063295"/>
            <a:ext cx="5977467" cy="3580847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RLPx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99" y="5644142"/>
            <a:ext cx="5977467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handshake</a:t>
            </a:r>
            <a:endParaRPr lang="pl-PL" sz="3200" dirty="0">
              <a:latin typeface="Asap" panose="020F0504030102060203" pitchFamily="34" charset="0"/>
            </a:endParaRPr>
          </a:p>
          <a:p>
            <a:r>
              <a:rPr lang="pl-PL" sz="3200" b="1" dirty="0">
                <a:latin typeface="Asap" panose="020F0504030102060203" pitchFamily="34" charset="0"/>
              </a:rPr>
              <a:t>(broken)</a:t>
            </a:r>
          </a:p>
          <a:p>
            <a:endParaRPr lang="en-GB" sz="3200" dirty="0">
              <a:latin typeface="Asap" panose="020F0504030102060203" pitchFamily="34" charset="0"/>
            </a:endParaRPr>
          </a:p>
        </p:txBody>
      </p:sp>
      <p:pic>
        <p:nvPicPr>
          <p:cNvPr id="7170" name="Picture 2" descr="Znalezione obrazy dla zapytania diffie hellman handshake">
            <a:extLst>
              <a:ext uri="{FF2B5EF4-FFF2-40B4-BE49-F238E27FC236}">
                <a16:creationId xmlns:a16="http://schemas.microsoft.com/office/drawing/2014/main" id="{4A342BD1-7025-41DA-8295-BE0378F4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467" y="1286831"/>
            <a:ext cx="5064562" cy="759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CCB44D-231D-4F91-ABA9-0872C596C2B1}"/>
              </a:ext>
            </a:extLst>
          </p:cNvPr>
          <p:cNvSpPr/>
          <p:nvPr/>
        </p:nvSpPr>
        <p:spPr>
          <a:xfrm>
            <a:off x="5808133" y="9197770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https://en.wikipedia.org/wiki/Diffie%E2%80%93Hellman_key_exchange</a:t>
            </a:r>
          </a:p>
        </p:txBody>
      </p:sp>
    </p:spTree>
    <p:extLst>
      <p:ext uri="{BB962C8B-B14F-4D97-AF65-F5344CB8AC3E}">
        <p14:creationId xmlns:p14="http://schemas.microsoft.com/office/powerpoint/2010/main" val="401364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681022"/>
            <a:ext cx="13716000" cy="3580847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p2p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4399960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status : subprotocols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8D0DC17-6145-4EEA-A571-06F426B8D3F5}"/>
              </a:ext>
            </a:extLst>
          </p:cNvPr>
          <p:cNvSpPr txBox="1">
            <a:spLocks/>
          </p:cNvSpPr>
          <p:nvPr/>
        </p:nvSpPr>
        <p:spPr>
          <a:xfrm>
            <a:off x="2133600" y="2871574"/>
            <a:ext cx="13716000" cy="3580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sap" panose="020F0504030102060203" pitchFamily="34" charset="0"/>
              </a:rPr>
              <a:t>eth62, eth63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4FD22FAA-81D7-4825-8EBB-82FC8F78C02D}"/>
              </a:ext>
            </a:extLst>
          </p:cNvPr>
          <p:cNvSpPr txBox="1">
            <a:spLocks/>
          </p:cNvSpPr>
          <p:nvPr/>
        </p:nvSpPr>
        <p:spPr>
          <a:xfrm>
            <a:off x="2133600" y="6335381"/>
            <a:ext cx="13716000" cy="60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417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09" indent="0" algn="ctr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ctr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ctr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4" indent="0" algn="ctr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543" indent="0" algn="ctr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251" indent="0" algn="ctr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99960" indent="0" algn="ctr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5668" indent="0" algn="ctr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>
                <a:latin typeface="Asap" panose="020F0504030102060203" pitchFamily="34" charset="0"/>
              </a:rPr>
              <a:t>full </a:t>
            </a:r>
            <a:r>
              <a:rPr lang="pl-PL" sz="3200" dirty="0">
                <a:latin typeface="Asap" panose="020F0504030102060203" pitchFamily="34" charset="0"/>
              </a:rPr>
              <a:t>sync</a:t>
            </a:r>
            <a:r>
              <a:rPr lang="en-GB" sz="3200" dirty="0">
                <a:latin typeface="Asap" panose="020F0504030102060203" pitchFamily="34" charset="0"/>
              </a:rPr>
              <a:t> : fast sync</a:t>
            </a:r>
          </a:p>
        </p:txBody>
      </p:sp>
    </p:spTree>
    <p:extLst>
      <p:ext uri="{BB962C8B-B14F-4D97-AF65-F5344CB8AC3E}">
        <p14:creationId xmlns:p14="http://schemas.microsoft.com/office/powerpoint/2010/main" val="213694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forks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5910" y="2737910"/>
            <a:ext cx="6735400" cy="6725827"/>
          </a:xfrm>
        </p:spPr>
        <p:txBody>
          <a:bodyPr>
            <a:normAutofit/>
          </a:bodyPr>
          <a:lstStyle/>
          <a:p>
            <a:pPr algn="l"/>
            <a:r>
              <a:rPr lang="en-GB" sz="2600" dirty="0">
                <a:latin typeface="Asap" panose="020F0504030102060203" pitchFamily="34" charset="0"/>
              </a:rPr>
              <a:t>0 000 000 Frontier</a:t>
            </a:r>
          </a:p>
          <a:p>
            <a:pPr algn="l"/>
            <a:r>
              <a:rPr lang="en-GB" sz="2600" dirty="0">
                <a:latin typeface="Asap" panose="020F0504030102060203" pitchFamily="34" charset="0"/>
              </a:rPr>
              <a:t>1 150 000 Homestead</a:t>
            </a:r>
          </a:p>
          <a:p>
            <a:pPr algn="l"/>
            <a:r>
              <a:rPr lang="en-GB" sz="2600" b="1" dirty="0">
                <a:latin typeface="Asap" panose="020F0504030102060203" pitchFamily="34" charset="0"/>
              </a:rPr>
              <a:t>1 920 000 DAO</a:t>
            </a:r>
          </a:p>
          <a:p>
            <a:pPr algn="l"/>
            <a:r>
              <a:rPr lang="en-GB" sz="2600" dirty="0">
                <a:latin typeface="Asap" panose="020F0504030102060203" pitchFamily="34" charset="0"/>
              </a:rPr>
              <a:t>2 463 000 Tangerine Whistle</a:t>
            </a:r>
          </a:p>
          <a:p>
            <a:pPr algn="l"/>
            <a:r>
              <a:rPr lang="en-GB" sz="2600" dirty="0">
                <a:latin typeface="Asap" panose="020F0504030102060203" pitchFamily="34" charset="0"/>
              </a:rPr>
              <a:t>2 675 000 Spurious Dragon</a:t>
            </a:r>
          </a:p>
          <a:p>
            <a:pPr algn="l"/>
            <a:r>
              <a:rPr lang="en-GB" sz="2600" dirty="0">
                <a:latin typeface="Asap" panose="020F0504030102060203" pitchFamily="34" charset="0"/>
              </a:rPr>
              <a:t>4 370 000 Byzantium</a:t>
            </a:r>
          </a:p>
          <a:p>
            <a:pPr algn="l"/>
            <a:r>
              <a:rPr lang="en-GB" sz="2600" dirty="0">
                <a:latin typeface="Asap" panose="020F0504030102060203" pitchFamily="34" charset="0"/>
              </a:rPr>
              <a:t>6 </a:t>
            </a:r>
            <a:r>
              <a:rPr lang="pl-PL" sz="2600" dirty="0">
                <a:latin typeface="Asap" panose="020F0504030102060203" pitchFamily="34" charset="0"/>
              </a:rPr>
              <a:t>5</a:t>
            </a:r>
            <a:r>
              <a:rPr lang="en-GB" sz="2600" dirty="0">
                <a:latin typeface="Asap" panose="020F0504030102060203" pitchFamily="34" charset="0"/>
              </a:rPr>
              <a:t>00 000 now</a:t>
            </a:r>
            <a:endParaRPr lang="pl-PL" sz="2600" dirty="0">
              <a:latin typeface="Asap" panose="020F0504030102060203" pitchFamily="34" charset="0"/>
            </a:endParaRPr>
          </a:p>
          <a:p>
            <a:pPr algn="l"/>
            <a:r>
              <a:rPr lang="pl-PL" sz="2600" dirty="0">
                <a:solidFill>
                  <a:schemeClr val="bg1">
                    <a:lumMod val="50000"/>
                  </a:schemeClr>
                </a:solidFill>
                <a:latin typeface="Asap" panose="020F0504030102060203" pitchFamily="34" charset="0"/>
              </a:rPr>
              <a:t>...                Constantinople</a:t>
            </a:r>
            <a:endParaRPr lang="en-GB" sz="2600" dirty="0">
              <a:solidFill>
                <a:schemeClr val="bg1">
                  <a:lumMod val="50000"/>
                </a:schemeClr>
              </a:solidFill>
              <a:latin typeface="Asap" panose="020F0504030102060203" pitchFamily="34" charset="0"/>
            </a:endParaRPr>
          </a:p>
          <a:p>
            <a:endParaRPr lang="en-GB" sz="2400" dirty="0">
              <a:latin typeface="Asap" panose="020F0504030102060203" pitchFamily="34" charset="0"/>
            </a:endParaRPr>
          </a:p>
          <a:p>
            <a:endParaRPr lang="en-GB" sz="2400" dirty="0">
              <a:latin typeface="Asap" panose="020F050403010206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B2045-A826-42C8-A1A3-5439378BF40C}"/>
              </a:ext>
            </a:extLst>
          </p:cNvPr>
          <p:cNvSpPr/>
          <p:nvPr/>
        </p:nvSpPr>
        <p:spPr>
          <a:xfrm>
            <a:off x="1903955" y="8023523"/>
            <a:ext cx="9144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200" dirty="0"/>
              <a:t>The link below is the source of the image but do not visit the link for the information – I do not recommend it</a:t>
            </a:r>
          </a:p>
          <a:p>
            <a:r>
              <a:rPr lang="en-GB" sz="1200" dirty="0"/>
              <a:t>https://steemit.com/ethereum/@self-steem/ethereum-eth-vs-ethereum-classic-tc</a:t>
            </a:r>
          </a:p>
        </p:txBody>
      </p:sp>
      <p:pic>
        <p:nvPicPr>
          <p:cNvPr id="3076" name="Picture 4" descr="eth vs etc.png">
            <a:extLst>
              <a:ext uri="{FF2B5EF4-FFF2-40B4-BE49-F238E27FC236}">
                <a16:creationId xmlns:a16="http://schemas.microsoft.com/office/drawing/2014/main" id="{D86E35F8-BDFC-44FB-949C-E5092D58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3422356"/>
            <a:ext cx="4685724" cy="235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Family with two children">
            <a:extLst>
              <a:ext uri="{FF2B5EF4-FFF2-40B4-BE49-F238E27FC236}">
                <a16:creationId xmlns:a16="http://schemas.microsoft.com/office/drawing/2014/main" id="{3913BAB5-82C2-49A4-8117-2F840C9D67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800" y="50647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9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285"/>
            <a:ext cx="13716000" cy="1402815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ice 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BC8B6E-E7D8-4BCF-9E9D-7ACAC5191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697" y="3821940"/>
            <a:ext cx="8113442" cy="397583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C32856B-67D9-4F2E-9425-9E0A6BFD5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129" y="4649141"/>
            <a:ext cx="6773568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BigInteger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TimeBomb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IReleaseSpec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spec,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UInt256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blockNumber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 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(spec.IsEip1234Enabled)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blockNumber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blockNumber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.Min(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blockNumber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5000000);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(spec.IsEip649Enabled)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blockNumber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blockNumber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.Min(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blockNumber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3000000);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blockNumber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200000 ?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.Zero :</a:t>
            </a:r>
            <a:endParaRPr kumimoji="0" lang="pl-P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BigInteger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(2,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BigInteger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.Divide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blockNumber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100000) - 2));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19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private key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Asap" panose="020F0504030102060203" pitchFamily="34" charset="0"/>
              </a:rPr>
              <a:t>32 bytes (random</a:t>
            </a:r>
            <a:r>
              <a:rPr lang="pl-PL" sz="2800" dirty="0">
                <a:latin typeface="Asap" panose="020F0504030102060203" pitchFamily="34" charset="0"/>
              </a:rPr>
              <a:t>, almost all valid</a:t>
            </a:r>
            <a:r>
              <a:rPr lang="en-GB" sz="2800" dirty="0">
                <a:latin typeface="Asap" panose="020F0504030102060203" pitchFamily="34" charset="0"/>
              </a:rPr>
              <a:t>)</a:t>
            </a:r>
          </a:p>
          <a:p>
            <a:r>
              <a:rPr lang="en-GB" sz="2400" b="1" dirty="0">
                <a:latin typeface="Asap" panose="020F0504030102060203" pitchFamily="34" charset="0"/>
              </a:rPr>
              <a:t>0x</a:t>
            </a:r>
            <a:r>
              <a:rPr lang="en-GB" sz="2400" dirty="0">
                <a:latin typeface="Asap" panose="020F0504030102060203" pitchFamily="34" charset="0"/>
              </a:rPr>
              <a:t>|3a|10|76|bf|45|ab|87|71|2a|d6|4c|cb|3b|10|21|77|37|f7|fa|ac|bf|28|72|e8|8f|dd|9a|53|7d|8f|e2|66|</a:t>
            </a:r>
          </a:p>
        </p:txBody>
      </p:sp>
    </p:spTree>
    <p:extLst>
      <p:ext uri="{BB962C8B-B14F-4D97-AF65-F5344CB8AC3E}">
        <p14:creationId xmlns:p14="http://schemas.microsoft.com/office/powerpoint/2010/main" val="1610018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public key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>
                <a:latin typeface="Asap" panose="020F0504030102060203" pitchFamily="34" charset="0"/>
              </a:rPr>
              <a:t>64 bytes (or 65 bytes with </a:t>
            </a:r>
            <a:r>
              <a:rPr lang="en-GB" sz="2800" b="1" dirty="0">
                <a:latin typeface="Asap" panose="020F0504030102060203" pitchFamily="34" charset="0"/>
              </a:rPr>
              <a:t>0x04</a:t>
            </a:r>
            <a:r>
              <a:rPr lang="en-GB" sz="2800" dirty="0">
                <a:latin typeface="Asap" panose="020F0504030102060203" pitchFamily="34" charset="0"/>
              </a:rPr>
              <a:t>)</a:t>
            </a:r>
          </a:p>
          <a:p>
            <a:r>
              <a:rPr lang="en-GB" sz="2400" dirty="0">
                <a:latin typeface="Asap" panose="020F0504030102060203" pitchFamily="34" charset="0"/>
              </a:rPr>
              <a:t>3a1076bf45ab87712ad64ccb3b10217737f7faacbf2872e88fdd9a537d8fe266</a:t>
            </a:r>
            <a:endParaRPr lang="en-GB" sz="2400" b="1" dirty="0">
              <a:latin typeface="Asap" panose="020F0504030102060203" pitchFamily="34" charset="0"/>
            </a:endParaRPr>
          </a:p>
          <a:p>
            <a:r>
              <a:rPr lang="en-GB" sz="2400" b="1" dirty="0">
                <a:latin typeface="Asap" panose="020F0504030102060203" pitchFamily="34" charset="0"/>
              </a:rPr>
              <a:t>0x</a:t>
            </a:r>
            <a:r>
              <a:rPr lang="en-GB" sz="2400" dirty="0">
                <a:latin typeface="Asap" panose="020F0504030102060203" pitchFamily="34" charset="0"/>
              </a:rPr>
              <a:t>3a1076bf45ab87712ad64ccb3b10217737f7faacbf2872e88fdd9a537d8fe266</a:t>
            </a:r>
          </a:p>
          <a:p>
            <a:r>
              <a:rPr lang="en-GB" sz="2400" b="1" dirty="0">
                <a:latin typeface="Asap" panose="020F0504030102060203" pitchFamily="34" charset="0"/>
              </a:rPr>
              <a:t>0x</a:t>
            </a:r>
            <a:r>
              <a:rPr lang="en-GB" sz="2400" dirty="0">
                <a:latin typeface="Asap" panose="020F0504030102060203" pitchFamily="34" charset="0"/>
              </a:rPr>
              <a:t>|3a|10|76|bf|45|ab|87|71|2a|d6|4c|cb|3b|10|21|77|37|f7|fa|ac|bf|28|72|e8|8f|dd|9a|53|7d|8f|e2|66</a:t>
            </a:r>
          </a:p>
          <a:p>
            <a:r>
              <a:rPr lang="en-GB" sz="2400" dirty="0">
                <a:latin typeface="Asap" panose="020F0504030102060203" pitchFamily="34" charset="0"/>
              </a:rPr>
              <a:t>|00000011 00001010| … |00000110 00000110|</a:t>
            </a:r>
          </a:p>
        </p:txBody>
      </p:sp>
    </p:spTree>
    <p:extLst>
      <p:ext uri="{BB962C8B-B14F-4D97-AF65-F5344CB8AC3E}">
        <p14:creationId xmlns:p14="http://schemas.microsoft.com/office/powerpoint/2010/main" val="3123590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secp256k1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latin typeface="Asap" panose="020F0504030102060203" pitchFamily="34" charset="0"/>
              </a:rPr>
              <a:t>Nethermind.Secp256k1.Test</a:t>
            </a:r>
          </a:p>
          <a:p>
            <a:r>
              <a:rPr lang="en-GB" dirty="0">
                <a:latin typeface="Asap" panose="020F0504030102060203" pitchFamily="34" charset="0"/>
              </a:rPr>
              <a:t>building secp256k1 : Bouncy Castle</a:t>
            </a:r>
          </a:p>
          <a:p>
            <a:r>
              <a:rPr lang="en-GB" dirty="0">
                <a:latin typeface="Asap" panose="020F0504030102060203" pitchFamily="34" charset="0"/>
              </a:rPr>
              <a:t>private key : public key</a:t>
            </a:r>
          </a:p>
          <a:p>
            <a:r>
              <a:rPr lang="en-GB" sz="2600" dirty="0">
                <a:latin typeface="Asap" panose="020F0504030102060203" pitchFamily="34" charset="0"/>
                <a:hlinkClick r:id="rId6"/>
              </a:rPr>
              <a:t>http://www.secg.org/sec1-v2.pdf</a:t>
            </a:r>
            <a:endParaRPr lang="en-GB" sz="2600" dirty="0">
              <a:latin typeface="Asap" panose="020F0504030102060203" pitchFamily="34" charset="0"/>
            </a:endParaRPr>
          </a:p>
          <a:p>
            <a:r>
              <a:rPr lang="en-GB" sz="2600" dirty="0">
                <a:latin typeface="Asap" panose="020F0504030102060203" pitchFamily="34" charset="0"/>
                <a:hlinkClick r:id="rId7"/>
              </a:rPr>
              <a:t>https://hackernoon.com/what-is-the-math-behind-elliptic-curve-cryptography-f61b25253da3</a:t>
            </a:r>
            <a:endParaRPr lang="en-GB" sz="2600" dirty="0">
              <a:latin typeface="Asap" panose="020F0504030102060203" pitchFamily="34" charset="0"/>
            </a:endParaRPr>
          </a:p>
          <a:p>
            <a:r>
              <a:rPr lang="en-GB" sz="2600" dirty="0">
                <a:latin typeface="Asap" panose="020F0504030102060203" pitchFamily="34" charset="0"/>
                <a:hlinkClick r:id="rId8"/>
              </a:rPr>
              <a:t>https://medium.com/@VitalikButerin/exploring-elliptic-curve-pairings-c73c1864e627</a:t>
            </a:r>
            <a:endParaRPr lang="en-GB" sz="2600" dirty="0">
              <a:latin typeface="Asap" panose="020F0504030102060203" pitchFamily="34" charset="0"/>
            </a:endParaRPr>
          </a:p>
          <a:p>
            <a:endParaRPr lang="en-GB" sz="2600" dirty="0">
              <a:latin typeface="Asap" panose="020F0504030102060203" pitchFamily="34" charset="0"/>
            </a:endParaRPr>
          </a:p>
          <a:p>
            <a:endParaRPr lang="en-GB" dirty="0">
              <a:latin typeface="Asap" panose="020F0504030102060203" pitchFamily="34" charset="0"/>
            </a:endParaRPr>
          </a:p>
          <a:p>
            <a:endParaRPr lang="en-GB" dirty="0">
              <a:latin typeface="Asap" panose="020F05040301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address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20 bytes</a:t>
            </a:r>
          </a:p>
          <a:p>
            <a:endParaRPr lang="en-GB" sz="2400" dirty="0">
              <a:latin typeface="Asap" panose="020F0504030102060203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FBEFE8-3783-4BE3-A8C5-8BB6FA939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392" y="6139521"/>
            <a:ext cx="7658100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Address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ComputeAddress()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hash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Keccak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.Compute(Bytes).Bytes;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last160Bits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 byte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.BlockCopy(hash, 12,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last160Bits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0, 20);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new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(last160Bits);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3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pic>
        <p:nvPicPr>
          <p:cNvPr id="1026" name="Picture 2" descr="Znalezione obrazy dla zapytania genesis">
            <a:extLst>
              <a:ext uri="{FF2B5EF4-FFF2-40B4-BE49-F238E27FC236}">
                <a16:creationId xmlns:a16="http://schemas.microsoft.com/office/drawing/2014/main" id="{50EA8E5C-26DC-4208-9234-A15C6A3FF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34" y="981331"/>
            <a:ext cx="7085816" cy="708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202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address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20 bytes</a:t>
            </a:r>
          </a:p>
          <a:p>
            <a:r>
              <a:rPr lang="en-GB" sz="2400" dirty="0">
                <a:latin typeface="Asap" panose="020F0504030102060203" pitchFamily="34" charset="0"/>
              </a:rPr>
              <a:t>0x5a4eab120fb44eb6684e5e32785702ff45ea344d</a:t>
            </a:r>
          </a:p>
          <a:p>
            <a:r>
              <a:rPr lang="en-GB" sz="2400" dirty="0">
                <a:latin typeface="Asap" panose="020F0504030102060203" pitchFamily="34" charset="0"/>
              </a:rPr>
              <a:t>(</a:t>
            </a:r>
            <a:r>
              <a:rPr lang="en-GB" sz="2400" b="1" dirty="0">
                <a:latin typeface="Asap" panose="020F0504030102060203" pitchFamily="34" charset="0"/>
              </a:rPr>
              <a:t>EIP-55</a:t>
            </a:r>
            <a:r>
              <a:rPr lang="en-GB" sz="2400" dirty="0">
                <a:latin typeface="Asap" panose="020F0504030102060203" pitchFamily="34" charset="0"/>
              </a:rPr>
              <a:t>) 0x5A4EAB120fB44eb6684E5e32785702FF45ea344D</a:t>
            </a:r>
          </a:p>
          <a:p>
            <a:endParaRPr lang="en-GB" sz="2400" dirty="0">
              <a:latin typeface="Asap" panose="020F05040301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77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EIP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dirty="0">
                <a:latin typeface="Asap" panose="020F0504030102060203" pitchFamily="34" charset="0"/>
              </a:rPr>
              <a:t>Ethereum Improvement Proposal</a:t>
            </a:r>
          </a:p>
          <a:p>
            <a:r>
              <a:rPr lang="en-GB" sz="2400" i="1" dirty="0">
                <a:latin typeface="Asap" panose="020F0504030102060203" pitchFamily="34" charset="0"/>
              </a:rPr>
              <a:t>https://github.com/ethereum/EIPs</a:t>
            </a:r>
          </a:p>
        </p:txBody>
      </p:sp>
    </p:spTree>
    <p:extLst>
      <p:ext uri="{BB962C8B-B14F-4D97-AF65-F5344CB8AC3E}">
        <p14:creationId xmlns:p14="http://schemas.microsoft.com/office/powerpoint/2010/main" val="410941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account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pl-PL" sz="2400" dirty="0">
                <a:latin typeface="Asap" panose="020F0504030102060203" pitchFamily="34" charset="0"/>
              </a:rPr>
              <a:t>address </a:t>
            </a:r>
            <a:r>
              <a:rPr lang="pl-PL" dirty="0">
                <a:latin typeface="Asap" panose="020F0504030102060203" pitchFamily="34" charset="0"/>
              </a:rPr>
              <a:t>→</a:t>
            </a:r>
            <a:r>
              <a:rPr lang="pl-PL" dirty="0"/>
              <a:t> </a:t>
            </a:r>
            <a:r>
              <a:rPr lang="en-GB" sz="2400" dirty="0">
                <a:latin typeface="Asap" panose="020F0504030102060203" pitchFamily="34" charset="0"/>
              </a:rPr>
              <a:t>nonce : balance : code hash : storage root </a:t>
            </a:r>
          </a:p>
        </p:txBody>
      </p:sp>
    </p:spTree>
    <p:extLst>
      <p:ext uri="{BB962C8B-B14F-4D97-AF65-F5344CB8AC3E}">
        <p14:creationId xmlns:p14="http://schemas.microsoft.com/office/powerpoint/2010/main" val="1687640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286"/>
            <a:ext cx="13716000" cy="1337005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signing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B230213-A7EA-4C6E-9C32-030CBC04D7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46496" y="4358450"/>
            <a:ext cx="14039867" cy="3600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PrivateKey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privateKey,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Transaction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transaction,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BigInteger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blockNumber)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logger.IsDebug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_logger.Debug(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$"Signing transaction: 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transaction.Value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 to 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transaction.To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isEip155Enabled = _specProvider.GetSpec(blockNumber).IsEip155Enabled;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Keccak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Keccak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.Compute(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Rlp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.Encode(transaction,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isEip155Enabled, _chainIdValue));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transaction.Signature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Sign(privateKey, hash);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(isEip155Enabled)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transaction.Signature.V =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)(transaction.Signature.V + 8 + 2 * _chainIdValue);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logger.IsDebug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_logger.Debug(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"Transaction signed"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50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285"/>
            <a:ext cx="13716000" cy="1364715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recovery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F6E51D4-E146-4266-A13D-1ED8A188106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520" y="3662696"/>
            <a:ext cx="16903986" cy="1877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Address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RecoverAddress(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Transaction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transaction,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BigInteger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blockNumber)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isEip155Enabled = _specProvider.GetSpec(blockNumber).IsEip155Enabled;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applyEip155 = isEip155Enabled &amp;&amp; (transaction.Signature.V == _chainIdValue * 2 + 35 || transaction.Signature.V == _chainIdValue * 2 + 36);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Keccak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Keccak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.Compute(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Rlp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.Encode(transaction,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applyEip155, _chainIdValue));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RecoverAddress(transaction.Signature, hash);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B2AA1048-A4F1-4457-B7AD-E6FAB6F16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20" y="6015869"/>
            <a:ext cx="8109912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Address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RecoverAddress(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Signature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signature,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Keccak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message)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RecoverPublicKey(signature, message)?.Address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352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RLP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value 0 -&gt; </a:t>
            </a:r>
            <a:r>
              <a:rPr lang="en-GB" sz="2400" b="1" dirty="0">
                <a:latin typeface="Asap" panose="020F0504030102060203" pitchFamily="34" charset="0"/>
              </a:rPr>
              <a:t>128</a:t>
            </a:r>
          </a:p>
          <a:p>
            <a:r>
              <a:rPr lang="en-GB" sz="2400" dirty="0">
                <a:latin typeface="Asap" panose="020F0504030102060203" pitchFamily="34" charset="0"/>
              </a:rPr>
              <a:t>value lt 128 -&gt; value</a:t>
            </a:r>
          </a:p>
          <a:p>
            <a:r>
              <a:rPr lang="en-GB" sz="2400" dirty="0">
                <a:latin typeface="Asap" panose="020F0504030102060203" pitchFamily="34" charset="0"/>
              </a:rPr>
              <a:t>empty byte array -&gt; </a:t>
            </a:r>
            <a:r>
              <a:rPr lang="en-GB" sz="2400" b="1" dirty="0">
                <a:latin typeface="Asap" panose="020F0504030102060203" pitchFamily="34" charset="0"/>
              </a:rPr>
              <a:t>128</a:t>
            </a:r>
          </a:p>
          <a:p>
            <a:r>
              <a:rPr lang="en-GB" sz="2400" dirty="0">
                <a:latin typeface="Asap" panose="020F0504030102060203" pitchFamily="34" charset="0"/>
              </a:rPr>
              <a:t>length 1 byte array -&gt; first byte value</a:t>
            </a:r>
          </a:p>
          <a:p>
            <a:r>
              <a:rPr lang="en-GB" sz="2400" dirty="0">
                <a:latin typeface="Asap" panose="020F0504030102060203" pitchFamily="34" charset="0"/>
              </a:rPr>
              <a:t>length lt 56 byte array -&gt; (128  + length) + byte array</a:t>
            </a:r>
          </a:p>
          <a:p>
            <a:r>
              <a:rPr lang="en-GB" sz="2400" dirty="0">
                <a:latin typeface="Asap" panose="020F0504030102060203" pitchFamily="34" charset="0"/>
              </a:rPr>
              <a:t>length gt 56 byte array -&gt; (183  + length of serialized length) + (serialized length) + byte array</a:t>
            </a:r>
          </a:p>
          <a:p>
            <a:endParaRPr lang="en-GB" sz="2400" dirty="0">
              <a:latin typeface="Asap" panose="020F05040301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17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9478" y="1177729"/>
            <a:ext cx="13716000" cy="1372015"/>
          </a:xfrm>
        </p:spPr>
        <p:txBody>
          <a:bodyPr/>
          <a:lstStyle/>
          <a:p>
            <a:r>
              <a:rPr lang="pl-PL" dirty="0">
                <a:latin typeface="Asap" panose="020F0504030102060203" pitchFamily="34" charset="0"/>
              </a:rPr>
              <a:t>pending transactions</a:t>
            </a:r>
            <a:endParaRPr lang="en-GB" dirty="0">
              <a:latin typeface="Asap" panose="020F0504030102060203" pitchFamily="34" charset="0"/>
            </a:endParaRPr>
          </a:p>
        </p:txBody>
      </p:sp>
      <p:pic>
        <p:nvPicPr>
          <p:cNvPr id="5122" name="Picture 2" descr="Znalezione obrazy dla zapytania bank queue cyprus">
            <a:extLst>
              <a:ext uri="{FF2B5EF4-FFF2-40B4-BE49-F238E27FC236}">
                <a16:creationId xmlns:a16="http://schemas.microsoft.com/office/drawing/2014/main" id="{9C3FB44E-557F-4D12-8DA7-F81F1BFC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897" y="3199597"/>
            <a:ext cx="8255503" cy="50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2E5F3D-753D-4297-833C-6C51D06D57FC}"/>
              </a:ext>
            </a:extLst>
          </p:cNvPr>
          <p:cNvSpPr/>
          <p:nvPr/>
        </p:nvSpPr>
        <p:spPr>
          <a:xfrm>
            <a:off x="4850897" y="8218144"/>
            <a:ext cx="9144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https://www.thisismoney.co.uk/money/news/article-2302515/Ernst--Young-Turmoil-Cyprus-timely-reminder-eurozone-crisis-far-over.html</a:t>
            </a:r>
          </a:p>
        </p:txBody>
      </p:sp>
    </p:spTree>
    <p:extLst>
      <p:ext uri="{BB962C8B-B14F-4D97-AF65-F5344CB8AC3E}">
        <p14:creationId xmlns:p14="http://schemas.microsoft.com/office/powerpoint/2010/main" val="1084950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4" y="985490"/>
            <a:ext cx="13716000" cy="1516312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patricia tree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branch : extension : leaf</a:t>
            </a:r>
          </a:p>
          <a:p>
            <a:r>
              <a:rPr lang="en-GB" sz="3200" dirty="0">
                <a:latin typeface="Asap" panose="020F0504030102060203" pitchFamily="34" charset="0"/>
              </a:rPr>
              <a:t>tree root</a:t>
            </a:r>
          </a:p>
          <a:p>
            <a:endParaRPr lang="en-GB" sz="3200" dirty="0">
              <a:latin typeface="Asap" panose="020F0504030102060203" pitchFamily="34" charset="0"/>
            </a:endParaRPr>
          </a:p>
          <a:p>
            <a:endParaRPr lang="en-GB" sz="3200" dirty="0">
              <a:latin typeface="Asap" panose="020F0504030102060203" pitchFamily="34" charset="0"/>
            </a:endParaRPr>
          </a:p>
        </p:txBody>
      </p:sp>
      <p:pic>
        <p:nvPicPr>
          <p:cNvPr id="6146" name="Picture 2" descr="Znalezione obrazy dla zapytania patricia tree">
            <a:extLst>
              <a:ext uri="{FF2B5EF4-FFF2-40B4-BE49-F238E27FC236}">
                <a16:creationId xmlns:a16="http://schemas.microsoft.com/office/drawing/2014/main" id="{5B0557F6-02DA-41D5-9444-C09A08994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42" y="2693988"/>
            <a:ext cx="12192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7C5CC9-9E29-4601-A8D5-5339DC0E73FC}"/>
              </a:ext>
            </a:extLst>
          </p:cNvPr>
          <p:cNvSpPr/>
          <p:nvPr/>
        </p:nvSpPr>
        <p:spPr>
          <a:xfrm>
            <a:off x="10147230" y="8617819"/>
            <a:ext cx="540180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https://ethfans.org/toya/articles/588</a:t>
            </a:r>
          </a:p>
        </p:txBody>
      </p:sp>
    </p:spTree>
    <p:extLst>
      <p:ext uri="{BB962C8B-B14F-4D97-AF65-F5344CB8AC3E}">
        <p14:creationId xmlns:p14="http://schemas.microsoft.com/office/powerpoint/2010/main" val="3931157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DBs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RocksDB : LevelDB : SSD</a:t>
            </a:r>
          </a:p>
        </p:txBody>
      </p:sp>
    </p:spTree>
    <p:extLst>
      <p:ext uri="{BB962C8B-B14F-4D97-AF65-F5344CB8AC3E}">
        <p14:creationId xmlns:p14="http://schemas.microsoft.com/office/powerpoint/2010/main" val="4215000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latin typeface="Asap" panose="020F0504030102060203" pitchFamily="34" charset="0"/>
              </a:rPr>
              <a:t>account </a:t>
            </a:r>
            <a:r>
              <a:rPr lang="en-GB" dirty="0">
                <a:latin typeface="Asap" panose="020F0504030102060203" pitchFamily="34" charset="0"/>
              </a:rPr>
              <a:t>storage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int256 -&gt; int256</a:t>
            </a:r>
          </a:p>
        </p:txBody>
      </p:sp>
    </p:spTree>
    <p:extLst>
      <p:ext uri="{BB962C8B-B14F-4D97-AF65-F5344CB8AC3E}">
        <p14:creationId xmlns:p14="http://schemas.microsoft.com/office/powerpoint/2010/main" val="3571419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4905" y="386719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3137" y="454525"/>
            <a:ext cx="13716000" cy="1664612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genesis block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DAB061-FB8D-493D-8107-3CD1C99E6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137" y="2119137"/>
            <a:ext cx="13339389" cy="75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08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4905" y="386719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285"/>
            <a:ext cx="13716000" cy="1273245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sap" panose="020F0504030102060203" pitchFamily="34" charset="0"/>
              </a:rPr>
              <a:t>pruning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297395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full archive : fast sync</a:t>
            </a:r>
          </a:p>
        </p:txBody>
      </p:sp>
      <p:pic>
        <p:nvPicPr>
          <p:cNvPr id="8" name="Picture 2" descr="Znalezione obrazy dla zapytania patricia tree">
            <a:extLst>
              <a:ext uri="{FF2B5EF4-FFF2-40B4-BE49-F238E27FC236}">
                <a16:creationId xmlns:a16="http://schemas.microsoft.com/office/drawing/2014/main" id="{F3CB2EA0-6BA3-453D-8BCF-61FD2CCCF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923382"/>
            <a:ext cx="12192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E37217B-7887-4F62-B79E-5B984287CF02}"/>
              </a:ext>
            </a:extLst>
          </p:cNvPr>
          <p:cNvSpPr/>
          <p:nvPr/>
        </p:nvSpPr>
        <p:spPr>
          <a:xfrm>
            <a:off x="3639149" y="7946402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8FBB22A-54A8-4F4A-B1B2-3ED73A1FFDEF}"/>
              </a:ext>
            </a:extLst>
          </p:cNvPr>
          <p:cNvSpPr/>
          <p:nvPr/>
        </p:nvSpPr>
        <p:spPr>
          <a:xfrm>
            <a:off x="4230298" y="7946402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68FFF06E-5FB6-4B43-83BE-804B59447531}"/>
              </a:ext>
            </a:extLst>
          </p:cNvPr>
          <p:cNvSpPr/>
          <p:nvPr/>
        </p:nvSpPr>
        <p:spPr>
          <a:xfrm>
            <a:off x="3908893" y="6833948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B10C3EE0-1D47-48A9-84FB-A2DBFFEBB416}"/>
              </a:ext>
            </a:extLst>
          </p:cNvPr>
          <p:cNvSpPr/>
          <p:nvPr/>
        </p:nvSpPr>
        <p:spPr>
          <a:xfrm>
            <a:off x="4783445" y="6818982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B664C69B-2B3F-4B57-ADBC-DF93DD899F73}"/>
              </a:ext>
            </a:extLst>
          </p:cNvPr>
          <p:cNvSpPr/>
          <p:nvPr/>
        </p:nvSpPr>
        <p:spPr>
          <a:xfrm>
            <a:off x="5434189" y="6818982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6F25E4A5-1FEE-432E-A2FA-E9C04AF424DA}"/>
              </a:ext>
            </a:extLst>
          </p:cNvPr>
          <p:cNvSpPr/>
          <p:nvPr/>
        </p:nvSpPr>
        <p:spPr>
          <a:xfrm>
            <a:off x="5753915" y="7961941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FE9C8437-A690-4DC8-8C5B-18F5F6CC12F6}"/>
              </a:ext>
            </a:extLst>
          </p:cNvPr>
          <p:cNvSpPr/>
          <p:nvPr/>
        </p:nvSpPr>
        <p:spPr>
          <a:xfrm>
            <a:off x="5322933" y="9104900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74A85B0A-E413-4726-BF78-274F2CE4C5D2}"/>
              </a:ext>
            </a:extLst>
          </p:cNvPr>
          <p:cNvSpPr/>
          <p:nvPr/>
        </p:nvSpPr>
        <p:spPr>
          <a:xfrm>
            <a:off x="6066100" y="9104900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6341019E-2E2B-4E9E-9031-4AF868415102}"/>
              </a:ext>
            </a:extLst>
          </p:cNvPr>
          <p:cNvSpPr/>
          <p:nvPr/>
        </p:nvSpPr>
        <p:spPr>
          <a:xfrm>
            <a:off x="6294085" y="5677807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BA8A7478-8E3D-4850-BA20-8A643800B634}"/>
              </a:ext>
            </a:extLst>
          </p:cNvPr>
          <p:cNvSpPr/>
          <p:nvPr/>
        </p:nvSpPr>
        <p:spPr>
          <a:xfrm>
            <a:off x="5798915" y="4486980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6B7904F3-C4DF-4032-8884-84F651E76289}"/>
              </a:ext>
            </a:extLst>
          </p:cNvPr>
          <p:cNvSpPr/>
          <p:nvPr/>
        </p:nvSpPr>
        <p:spPr>
          <a:xfrm>
            <a:off x="8137354" y="8707828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2E726EFE-6F99-419E-A544-5CF10E5D79FD}"/>
              </a:ext>
            </a:extLst>
          </p:cNvPr>
          <p:cNvSpPr/>
          <p:nvPr/>
        </p:nvSpPr>
        <p:spPr>
          <a:xfrm>
            <a:off x="7667601" y="7577388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FA93F731-4A18-469C-A3B9-F145B868F3F4}"/>
              </a:ext>
            </a:extLst>
          </p:cNvPr>
          <p:cNvSpPr/>
          <p:nvPr/>
        </p:nvSpPr>
        <p:spPr>
          <a:xfrm>
            <a:off x="7128113" y="6849487"/>
            <a:ext cx="539488" cy="6557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104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7585075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00252"/>
            <a:ext cx="13716000" cy="3459421"/>
          </a:xfrm>
        </p:spPr>
        <p:txBody>
          <a:bodyPr>
            <a:normAutofit/>
          </a:bodyPr>
          <a:lstStyle/>
          <a:p>
            <a:r>
              <a:rPr lang="pl-PL" sz="20000" b="1" dirty="0">
                <a:latin typeface="Asap" panose="020F0504030102060203" pitchFamily="34" charset="0"/>
              </a:rPr>
              <a:t>EVM</a:t>
            </a:r>
            <a:endParaRPr lang="en-GB" sz="20000" b="1" dirty="0">
              <a:latin typeface="Asap" panose="020F05040301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23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gas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gas cost : gas limit : gas price</a:t>
            </a:r>
          </a:p>
        </p:txBody>
      </p:sp>
    </p:spTree>
    <p:extLst>
      <p:ext uri="{BB962C8B-B14F-4D97-AF65-F5344CB8AC3E}">
        <p14:creationId xmlns:p14="http://schemas.microsoft.com/office/powerpoint/2010/main" val="541025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int256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endParaRPr lang="en-GB" sz="2400" dirty="0">
              <a:latin typeface="Asap" panose="020F05040301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01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stack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stack size</a:t>
            </a:r>
          </a:p>
        </p:txBody>
      </p:sp>
    </p:spTree>
    <p:extLst>
      <p:ext uri="{BB962C8B-B14F-4D97-AF65-F5344CB8AC3E}">
        <p14:creationId xmlns:p14="http://schemas.microsoft.com/office/powerpoint/2010/main" val="3904961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memory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memory cost</a:t>
            </a:r>
          </a:p>
        </p:txBody>
      </p:sp>
    </p:spTree>
    <p:extLst>
      <p:ext uri="{BB962C8B-B14F-4D97-AF65-F5344CB8AC3E}">
        <p14:creationId xmlns:p14="http://schemas.microsoft.com/office/powerpoint/2010/main" val="1469822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call stack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env :  stack : memory : return data : call depth</a:t>
            </a:r>
          </a:p>
        </p:txBody>
      </p:sp>
    </p:spTree>
    <p:extLst>
      <p:ext uri="{BB962C8B-B14F-4D97-AF65-F5344CB8AC3E}">
        <p14:creationId xmlns:p14="http://schemas.microsoft.com/office/powerpoint/2010/main" val="2695893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opcodes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arithmetic : bitwise : SHA3 : env : block : memory : flow : stack : logs : calls</a:t>
            </a:r>
          </a:p>
        </p:txBody>
      </p:sp>
    </p:spTree>
    <p:extLst>
      <p:ext uri="{BB962C8B-B14F-4D97-AF65-F5344CB8AC3E}">
        <p14:creationId xmlns:p14="http://schemas.microsoft.com/office/powerpoint/2010/main" val="3840095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7662382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285"/>
            <a:ext cx="13716000" cy="1253879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sap" panose="020F0504030102060203" pitchFamily="34" charset="0"/>
              </a:rPr>
              <a:t>precompiles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71608DA-D4C6-419A-AD11-6FB1089431F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893127" y="3261177"/>
            <a:ext cx="10718223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 void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InitializePrecompiledContracts()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_precompiles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Dictionary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Int256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IPrecompiledContract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[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EcRecoverPrecompiledContract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.Instance,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[2]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Sha256PrecompiledContract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.Instance,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[3]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Ripemd160PrecompiledContract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.Instance,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[4]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IdentityPrecompiledContract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.Instance,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[5]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Bn128AddPrecompiledContract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.Instance,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[6]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Bn128MulPrecompiledContract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.Instance,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[7]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Bn128PairingPrecompiledContract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.Instance,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[8]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ModExpPrecompiledContract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.Instance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60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internal calls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CREATE : CALL : CALLCODE : DELEGATECALL : STATICCALL</a:t>
            </a:r>
          </a:p>
        </p:txBody>
      </p:sp>
    </p:spTree>
    <p:extLst>
      <p:ext uri="{BB962C8B-B14F-4D97-AF65-F5344CB8AC3E}">
        <p14:creationId xmlns:p14="http://schemas.microsoft.com/office/powerpoint/2010/main" val="297612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4905" y="386719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3137" y="454525"/>
            <a:ext cx="13716000" cy="1664612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block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2427C-55C2-4253-A8D3-5402A1B05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136" y="1943672"/>
            <a:ext cx="13465409" cy="75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86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contract creation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init : code deposit</a:t>
            </a:r>
          </a:p>
        </p:txBody>
      </p:sp>
    </p:spTree>
    <p:extLst>
      <p:ext uri="{BB962C8B-B14F-4D97-AF65-F5344CB8AC3E}">
        <p14:creationId xmlns:p14="http://schemas.microsoft.com/office/powerpoint/2010/main" val="3012712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exceptions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out of gas : stack overflow : stack underflow : </a:t>
            </a:r>
            <a:r>
              <a:rPr lang="pl-PL" sz="2400" dirty="0">
                <a:latin typeface="Asap" panose="020F0504030102060203" pitchFamily="34" charset="0"/>
              </a:rPr>
              <a:t>bad instruction </a:t>
            </a:r>
            <a:r>
              <a:rPr lang="en-GB" sz="2400" dirty="0">
                <a:latin typeface="Asap" panose="020F0504030102060203" pitchFamily="34" charset="0"/>
              </a:rPr>
              <a:t>: invalid jump : static call violation</a:t>
            </a:r>
          </a:p>
        </p:txBody>
      </p:sp>
    </p:spTree>
    <p:extLst>
      <p:ext uri="{BB962C8B-B14F-4D97-AF65-F5344CB8AC3E}">
        <p14:creationId xmlns:p14="http://schemas.microsoft.com/office/powerpoint/2010/main" val="2385671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9632" y="3490124"/>
            <a:ext cx="5892800" cy="1652582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gas golf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182" y="5234106"/>
            <a:ext cx="619125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https://g.solidity.cc/</a:t>
            </a:r>
          </a:p>
        </p:txBody>
      </p:sp>
      <p:pic>
        <p:nvPicPr>
          <p:cNvPr id="11266" name="Picture 2" descr="Znalezione obrazy dla zapytania gas golf">
            <a:extLst>
              <a:ext uri="{FF2B5EF4-FFF2-40B4-BE49-F238E27FC236}">
                <a16:creationId xmlns:a16="http://schemas.microsoft.com/office/drawing/2014/main" id="{41F040F6-C197-4436-B983-86AA55362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024" y="841177"/>
            <a:ext cx="9933794" cy="559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7E9949-BB62-4376-8E36-E38DCBEF581B}"/>
              </a:ext>
            </a:extLst>
          </p:cNvPr>
          <p:cNvSpPr/>
          <p:nvPr/>
        </p:nvSpPr>
        <p:spPr>
          <a:xfrm>
            <a:off x="7713024" y="6536597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https://thegolfnewsnet.com/golfnewsnetteam/2015/06/23/video-methane-gas-erupts-golf-water-hazard-11631/</a:t>
            </a:r>
          </a:p>
        </p:txBody>
      </p:sp>
    </p:spTree>
    <p:extLst>
      <p:ext uri="{BB962C8B-B14F-4D97-AF65-F5344CB8AC3E}">
        <p14:creationId xmlns:p14="http://schemas.microsoft.com/office/powerpoint/2010/main" val="3890991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546" y="840513"/>
            <a:ext cx="13716000" cy="1516312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eth units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76DF716-3562-486C-B20C-3B43A86BA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472" y="3447707"/>
            <a:ext cx="10377055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static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Unit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BigInteger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Wei    =                   1;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BigInteger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GWei   =          1000000000;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BigInteger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Szabo  =       1000000000000;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BigInteger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Finney =    1000000000000000;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BigInteger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Ether  = 1000000000000000000;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const string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EthSymbol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"Ξ"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61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refunds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destroy : sclear</a:t>
            </a:r>
          </a:p>
        </p:txBody>
      </p:sp>
    </p:spTree>
    <p:extLst>
      <p:ext uri="{BB962C8B-B14F-4D97-AF65-F5344CB8AC3E}">
        <p14:creationId xmlns:p14="http://schemas.microsoft.com/office/powerpoint/2010/main" val="2578174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receipts : logs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https://codeburst.io/deep-dive-into-ethereum-logs-a8d2047c7371</a:t>
            </a:r>
          </a:p>
        </p:txBody>
      </p:sp>
    </p:spTree>
    <p:extLst>
      <p:ext uri="{BB962C8B-B14F-4D97-AF65-F5344CB8AC3E}">
        <p14:creationId xmlns:p14="http://schemas.microsoft.com/office/powerpoint/2010/main" val="2236928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483643"/>
            <a:ext cx="13716000" cy="1346518"/>
          </a:xfrm>
        </p:spPr>
        <p:txBody>
          <a:bodyPr/>
          <a:lstStyle/>
          <a:p>
            <a:r>
              <a:rPr lang="pl-PL" dirty="0">
                <a:latin typeface="Asap" panose="020F0504030102060203" pitchFamily="34" charset="0"/>
              </a:rPr>
              <a:t>b</a:t>
            </a:r>
            <a:r>
              <a:rPr lang="en-GB" dirty="0">
                <a:latin typeface="Asap" panose="020F0504030102060203" pitchFamily="34" charset="0"/>
              </a:rPr>
              <a:t>loom</a:t>
            </a:r>
            <a:r>
              <a:rPr lang="pl-PL" dirty="0">
                <a:latin typeface="Asap" panose="020F0504030102060203" pitchFamily="34" charset="0"/>
              </a:rPr>
              <a:t> filter</a:t>
            </a:r>
            <a:endParaRPr lang="en-GB" dirty="0">
              <a:latin typeface="Asap" panose="020F0504030102060203" pitchFamily="34" charset="0"/>
            </a:endParaRPr>
          </a:p>
        </p:txBody>
      </p:sp>
      <p:pic>
        <p:nvPicPr>
          <p:cNvPr id="13314" name="Picture 2" descr="https://d1ldz4te4covpm.cloudfront.net/graphics/9781783281015/graphics/1015OS_10_02.jpg">
            <a:extLst>
              <a:ext uri="{FF2B5EF4-FFF2-40B4-BE49-F238E27FC236}">
                <a16:creationId xmlns:a16="http://schemas.microsoft.com/office/drawing/2014/main" id="{2E139EB8-D71F-4E9B-8DFE-BFABBFFC5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02" y="2356825"/>
            <a:ext cx="12108480" cy="571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4AC24A-C4DA-49AB-A470-6022AD095B54}"/>
              </a:ext>
            </a:extLst>
          </p:cNvPr>
          <p:cNvSpPr/>
          <p:nvPr/>
        </p:nvSpPr>
        <p:spPr>
          <a:xfrm>
            <a:off x="2745202" y="8232109"/>
            <a:ext cx="9144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https://www.packtpub.com/mapt/book/big_data_and_business_intelligence/9781783281015/10/ch10lvl1sec51/understanding-how-bloom-filters-help-guesses</a:t>
            </a:r>
          </a:p>
        </p:txBody>
      </p:sp>
    </p:spTree>
    <p:extLst>
      <p:ext uri="{BB962C8B-B14F-4D97-AF65-F5344CB8AC3E}">
        <p14:creationId xmlns:p14="http://schemas.microsoft.com/office/powerpoint/2010/main" val="4052612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285"/>
            <a:ext cx="13716000" cy="1288515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sap" panose="020F0504030102060203" pitchFamily="34" charset="0"/>
              </a:rPr>
              <a:t>solidity contracts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12230E-D641-4A6D-91B7-BE2659F69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834" y="2991903"/>
            <a:ext cx="98869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6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difficulty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endParaRPr lang="en-GB" sz="2400" dirty="0">
              <a:latin typeface="Asap" panose="020F05040301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765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ommer : uncle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last block effect : network security : economics</a:t>
            </a:r>
          </a:p>
        </p:txBody>
      </p:sp>
    </p:spTree>
    <p:extLst>
      <p:ext uri="{BB962C8B-B14F-4D97-AF65-F5344CB8AC3E}">
        <p14:creationId xmlns:p14="http://schemas.microsoft.com/office/powerpoint/2010/main" val="65301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4905" y="386719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324596"/>
            <a:ext cx="13716000" cy="1664612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block parent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6F8FB-F4F9-4BA9-AFC9-72175ADF1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74" y="3280721"/>
            <a:ext cx="9487400" cy="5321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7D56A-B7D7-4DB3-A772-17AF264E2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948" y="3266800"/>
            <a:ext cx="9477480" cy="53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74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DAO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Ethereum Classic</a:t>
            </a:r>
          </a:p>
        </p:txBody>
      </p:sp>
    </p:spTree>
    <p:extLst>
      <p:ext uri="{BB962C8B-B14F-4D97-AF65-F5344CB8AC3E}">
        <p14:creationId xmlns:p14="http://schemas.microsoft.com/office/powerpoint/2010/main" val="47282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light client : bloom bits</a:t>
            </a:r>
          </a:p>
        </p:txBody>
      </p:sp>
    </p:spTree>
    <p:extLst>
      <p:ext uri="{BB962C8B-B14F-4D97-AF65-F5344CB8AC3E}">
        <p14:creationId xmlns:p14="http://schemas.microsoft.com/office/powerpoint/2010/main" val="2840265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par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warp sync</a:t>
            </a:r>
          </a:p>
        </p:txBody>
      </p:sp>
    </p:spTree>
    <p:extLst>
      <p:ext uri="{BB962C8B-B14F-4D97-AF65-F5344CB8AC3E}">
        <p14:creationId xmlns:p14="http://schemas.microsoft.com/office/powerpoint/2010/main" val="3997645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shh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Whisper</a:t>
            </a:r>
          </a:p>
        </p:txBody>
      </p:sp>
    </p:spTree>
    <p:extLst>
      <p:ext uri="{BB962C8B-B14F-4D97-AF65-F5344CB8AC3E}">
        <p14:creationId xmlns:p14="http://schemas.microsoft.com/office/powerpoint/2010/main" val="4084960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bzz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SWARM : IPFS</a:t>
            </a:r>
          </a:p>
        </p:txBody>
      </p:sp>
    </p:spTree>
    <p:extLst>
      <p:ext uri="{BB962C8B-B14F-4D97-AF65-F5344CB8AC3E}">
        <p14:creationId xmlns:p14="http://schemas.microsoft.com/office/powerpoint/2010/main" val="3615271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constantinople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EIP145 (shifts – SHL, SHR, SAR)</a:t>
            </a:r>
          </a:p>
          <a:p>
            <a:r>
              <a:rPr lang="en-GB" sz="3200" dirty="0">
                <a:latin typeface="Asap" panose="020F0504030102060203" pitchFamily="34" charset="0"/>
              </a:rPr>
              <a:t>EIP1014 (CREATE2) : EIP1052 (EXTCODEHASH)</a:t>
            </a:r>
          </a:p>
          <a:p>
            <a:r>
              <a:rPr lang="en-GB" sz="3200" dirty="0">
                <a:latin typeface="Asap" panose="020F0504030102060203" pitchFamily="34" charset="0"/>
              </a:rPr>
              <a:t>time bomb delay</a:t>
            </a:r>
          </a:p>
        </p:txBody>
      </p:sp>
    </p:spTree>
    <p:extLst>
      <p:ext uri="{BB962C8B-B14F-4D97-AF65-F5344CB8AC3E}">
        <p14:creationId xmlns:p14="http://schemas.microsoft.com/office/powerpoint/2010/main" val="1734120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sharding</a:t>
            </a:r>
          </a:p>
        </p:txBody>
      </p:sp>
    </p:spTree>
    <p:extLst>
      <p:ext uri="{BB962C8B-B14F-4D97-AF65-F5344CB8AC3E}">
        <p14:creationId xmlns:p14="http://schemas.microsoft.com/office/powerpoint/2010/main" val="3595803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plasma</a:t>
            </a:r>
          </a:p>
        </p:txBody>
      </p:sp>
    </p:spTree>
    <p:extLst>
      <p:ext uri="{BB962C8B-B14F-4D97-AF65-F5344CB8AC3E}">
        <p14:creationId xmlns:p14="http://schemas.microsoft.com/office/powerpoint/2010/main" val="2729125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latin typeface="Asap" panose="020F0504030102060203" pitchFamily="34" charset="0"/>
              </a:rPr>
              <a:t>beacon chain</a:t>
            </a:r>
            <a:endParaRPr lang="en-GB" dirty="0">
              <a:latin typeface="Asap" panose="020F05040301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540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eWASM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sap" panose="020F0504030102060203" pitchFamily="34" charset="0"/>
              </a:rPr>
              <a:t>sentinel contract : WASM : EEI (eth env interface) : transpiler : metering</a:t>
            </a:r>
          </a:p>
        </p:txBody>
      </p:sp>
    </p:spTree>
    <p:extLst>
      <p:ext uri="{BB962C8B-B14F-4D97-AF65-F5344CB8AC3E}">
        <p14:creationId xmlns:p14="http://schemas.microsoft.com/office/powerpoint/2010/main" val="145543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4250E3C4-7988-4E07-913C-27715A994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691" y="2656970"/>
            <a:ext cx="12192000" cy="47148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0819BC-64BB-4B51-B810-0FC701A358BA}"/>
              </a:ext>
            </a:extLst>
          </p:cNvPr>
          <p:cNvSpPr/>
          <p:nvPr/>
        </p:nvSpPr>
        <p:spPr>
          <a:xfrm>
            <a:off x="3058391" y="7480797"/>
            <a:ext cx="12569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latin typeface="Asap" panose="020F0504030102060203" pitchFamily="34" charset="0"/>
              </a:rPr>
              <a:t>http://www.ghmhotels.com/ghmjourneys/balis-best-dances/</a:t>
            </a:r>
          </a:p>
        </p:txBody>
      </p:sp>
    </p:spTree>
    <p:extLst>
      <p:ext uri="{BB962C8B-B14F-4D97-AF65-F5344CB8AC3E}">
        <p14:creationId xmlns:p14="http://schemas.microsoft.com/office/powerpoint/2010/main" val="168409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sap" panose="020F0504030102060203" pitchFamily="34" charset="0"/>
              </a:rPr>
              <a:t>Keccak</a:t>
            </a:r>
            <a:br>
              <a:rPr lang="en-GB" dirty="0">
                <a:latin typeface="Asap" panose="020F0504030102060203" pitchFamily="34" charset="0"/>
              </a:rPr>
            </a:br>
            <a:r>
              <a:rPr lang="en-GB" sz="3100" dirty="0">
                <a:latin typeface="Asap" panose="020F0504030102060203" pitchFamily="34" charset="0"/>
              </a:rPr>
              <a:t>(pronounced [kɛtʃak], like “ketchak”)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C3C257-BFA8-4755-A47E-DEB0CDBC03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latin typeface="Asap" panose="020F0504030102060203" pitchFamily="34" charset="0"/>
              </a:rPr>
              <a:t>32 bytes</a:t>
            </a:r>
          </a:p>
          <a:p>
            <a:r>
              <a:rPr lang="en-GB" sz="2400" b="1" dirty="0">
                <a:latin typeface="Asap" panose="020F0504030102060203" pitchFamily="34" charset="0"/>
              </a:rPr>
              <a:t>0x</a:t>
            </a:r>
            <a:r>
              <a:rPr lang="en-GB" sz="2400" dirty="0">
                <a:latin typeface="Asap" panose="020F0504030102060203" pitchFamily="34" charset="0"/>
              </a:rPr>
              <a:t>c5d2460186f7233c927e7db2dcc703c0e500b653ca82273b7bfad8045d85a470</a:t>
            </a:r>
          </a:p>
          <a:p>
            <a:r>
              <a:rPr lang="en-GB" sz="2400" i="1" dirty="0">
                <a:latin typeface="Asap" panose="020F0504030102060203" pitchFamily="34" charset="0"/>
                <a:hlinkClick r:id="rId6"/>
              </a:rPr>
              <a:t>https://keccak.team/keccak_specs_summary.html</a:t>
            </a:r>
            <a:endParaRPr lang="en-GB" sz="2400" i="1" dirty="0">
              <a:latin typeface="Asap" panose="020F05040301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18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CA39E8-6475-43B3-AB30-1BD3DACA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286"/>
            <a:ext cx="13716000" cy="1664612"/>
          </a:xfrm>
        </p:spPr>
        <p:txBody>
          <a:bodyPr/>
          <a:lstStyle/>
          <a:p>
            <a:r>
              <a:rPr lang="en-GB" dirty="0">
                <a:latin typeface="Asap" panose="020F0504030102060203" pitchFamily="34" charset="0"/>
              </a:rPr>
              <a:t>ethash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906A1-D2F2-4525-AB29-FC5AC315E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54" y="3347898"/>
            <a:ext cx="10183428" cy="52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18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" y="386719"/>
            <a:ext cx="2157954" cy="19701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021" y="-885792"/>
            <a:ext cx="4085389" cy="408538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67" y="6937515"/>
            <a:ext cx="4196352" cy="4196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B5819-4869-4F8B-B401-0ACD31EA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55" y="8485188"/>
            <a:ext cx="2695575" cy="1800225"/>
          </a:xfrm>
          <a:prstGeom prst="rect">
            <a:avLst/>
          </a:prstGeom>
        </p:spPr>
      </p:pic>
      <p:pic>
        <p:nvPicPr>
          <p:cNvPr id="10242" name="Picture 2" descr="Znalezione obrazy dla zapytania chain">
            <a:extLst>
              <a:ext uri="{FF2B5EF4-FFF2-40B4-BE49-F238E27FC236}">
                <a16:creationId xmlns:a16="http://schemas.microsoft.com/office/drawing/2014/main" id="{CDA818F3-2731-4217-8C8C-7E50697B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10" y="2356825"/>
            <a:ext cx="7810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0B0D8F-D32F-4177-B59F-2044DC506D46}"/>
              </a:ext>
            </a:extLst>
          </p:cNvPr>
          <p:cNvSpPr/>
          <p:nvPr/>
        </p:nvSpPr>
        <p:spPr>
          <a:xfrm>
            <a:off x="12579928" y="874211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/>
              <a:t>chain img src</a:t>
            </a:r>
          </a:p>
          <a:p>
            <a:r>
              <a:rPr lang="en-GB" sz="1200" dirty="0"/>
              <a:t>https://www.evanscycles.com/shimano-hg95-10-speed-hg-x-chain-EV198182</a:t>
            </a: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00A02DFB-FAC2-4C9B-AB20-61C306E4E42A}"/>
              </a:ext>
            </a:extLst>
          </p:cNvPr>
          <p:cNvSpPr/>
          <p:nvPr/>
        </p:nvSpPr>
        <p:spPr>
          <a:xfrm>
            <a:off x="7522678" y="2356825"/>
            <a:ext cx="5249104" cy="448122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3242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  <a:latin typeface="Rubik" charset="0"/>
            <a:ea typeface="Rubik" charset="0"/>
            <a:cs typeface="Rubi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3127</TotalTime>
  <Words>796</Words>
  <Application>Microsoft Office PowerPoint</Application>
  <PresentationFormat>Custom</PresentationFormat>
  <Paragraphs>149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q_serif</vt:lpstr>
      <vt:lpstr>Rubik</vt:lpstr>
      <vt:lpstr>Arial</vt:lpstr>
      <vt:lpstr>Asap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genesis block</vt:lpstr>
      <vt:lpstr>block</vt:lpstr>
      <vt:lpstr>block parent</vt:lpstr>
      <vt:lpstr>PowerPoint Presentation</vt:lpstr>
      <vt:lpstr>Keccak (pronounced [kɛtʃak], like “ketchak”)</vt:lpstr>
      <vt:lpstr>ethash</vt:lpstr>
      <vt:lpstr>PowerPoint Presentation</vt:lpstr>
      <vt:lpstr>blockchain : block tree</vt:lpstr>
      <vt:lpstr>discovery</vt:lpstr>
      <vt:lpstr>RLPx</vt:lpstr>
      <vt:lpstr>p2p</vt:lpstr>
      <vt:lpstr>forks</vt:lpstr>
      <vt:lpstr>ice age</vt:lpstr>
      <vt:lpstr>private key</vt:lpstr>
      <vt:lpstr>public key</vt:lpstr>
      <vt:lpstr>secp256k1</vt:lpstr>
      <vt:lpstr>address</vt:lpstr>
      <vt:lpstr>address</vt:lpstr>
      <vt:lpstr>EIP</vt:lpstr>
      <vt:lpstr>account</vt:lpstr>
      <vt:lpstr>signing</vt:lpstr>
      <vt:lpstr>recovery</vt:lpstr>
      <vt:lpstr>RLP</vt:lpstr>
      <vt:lpstr>pending transactions</vt:lpstr>
      <vt:lpstr>patricia tree</vt:lpstr>
      <vt:lpstr>DBs</vt:lpstr>
      <vt:lpstr>account storage</vt:lpstr>
      <vt:lpstr>pruning</vt:lpstr>
      <vt:lpstr>EVM</vt:lpstr>
      <vt:lpstr>gas</vt:lpstr>
      <vt:lpstr>int256</vt:lpstr>
      <vt:lpstr>stack</vt:lpstr>
      <vt:lpstr>memory</vt:lpstr>
      <vt:lpstr>call stack</vt:lpstr>
      <vt:lpstr>opcodes</vt:lpstr>
      <vt:lpstr>precompiles</vt:lpstr>
      <vt:lpstr>internal calls</vt:lpstr>
      <vt:lpstr>contract creation</vt:lpstr>
      <vt:lpstr>exceptions</vt:lpstr>
      <vt:lpstr>gas golf</vt:lpstr>
      <vt:lpstr>eth units</vt:lpstr>
      <vt:lpstr>refunds</vt:lpstr>
      <vt:lpstr>receipts : logs</vt:lpstr>
      <vt:lpstr>bloom filter</vt:lpstr>
      <vt:lpstr>solidity contracts</vt:lpstr>
      <vt:lpstr>difficulty</vt:lpstr>
      <vt:lpstr>ommer : uncle</vt:lpstr>
      <vt:lpstr>DAO</vt:lpstr>
      <vt:lpstr>les</vt:lpstr>
      <vt:lpstr>par</vt:lpstr>
      <vt:lpstr>shh</vt:lpstr>
      <vt:lpstr>bzz</vt:lpstr>
      <vt:lpstr>constantinople</vt:lpstr>
      <vt:lpstr>sharding</vt:lpstr>
      <vt:lpstr>plasma</vt:lpstr>
      <vt:lpstr>beacon chain</vt:lpstr>
      <vt:lpstr>eWASM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Tomasz Stanczak</cp:lastModifiedBy>
  <cp:revision>618</cp:revision>
  <cp:lastPrinted>2016-11-14T12:22:41Z</cp:lastPrinted>
  <dcterms:created xsi:type="dcterms:W3CDTF">2016-10-25T10:41:57Z</dcterms:created>
  <dcterms:modified xsi:type="dcterms:W3CDTF">2018-10-19T23:12:42Z</dcterms:modified>
</cp:coreProperties>
</file>